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atrick Hand"/>
      <p:regular r:id="rId17"/>
    </p:embeddedFont>
    <p:embeddedFont>
      <p:font typeface="Patrick Hand"/>
      <p:regular r:id="rId18"/>
    </p:embeddedFont>
    <p:embeddedFont>
      <p:font typeface="Patrick Hand"/>
      <p:regular r:id="rId19"/>
    </p:embeddedFont>
    <p:embeddedFont>
      <p:font typeface="Patrick Hand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3523"/>
            <a:ext cx="673286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Customer Shopping Behavior Analysis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44109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Uncovering insights from 3,900 purchases to guide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019770"/>
            <a:ext cx="1565553" cy="464106"/>
          </a:xfrm>
          <a:prstGeom prst="roundRect">
            <a:avLst>
              <a:gd name="adj" fmla="val 17874"/>
            </a:avLst>
          </a:prstGeom>
          <a:solidFill>
            <a:srgbClr val="E6E6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153120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093827"/>
            <a:ext cx="97321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ACTION PLAN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582579"/>
            <a:ext cx="496323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Strategic Recommendations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864037" y="2569964"/>
            <a:ext cx="4136231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33557" y="2569964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8" name="Text 5"/>
          <p:cNvSpPr/>
          <p:nvPr/>
        </p:nvSpPr>
        <p:spPr>
          <a:xfrm>
            <a:off x="1232773" y="284726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32773" y="3303984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Target 958 repeat buyers without subscriptions with exclusive benefits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2569964"/>
            <a:ext cx="4136231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16604" y="2569964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12" name="Text 9"/>
          <p:cNvSpPr/>
          <p:nvPr/>
        </p:nvSpPr>
        <p:spPr>
          <a:xfrm>
            <a:off x="5615821" y="284726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615821" y="3303984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Reward repeat buyers to accelerate movement into loyal segment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9630132" y="2569964"/>
            <a:ext cx="4136231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599652" y="2569964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16" name="Text 13"/>
          <p:cNvSpPr/>
          <p:nvPr/>
        </p:nvSpPr>
        <p:spPr>
          <a:xfrm>
            <a:off x="9998869" y="284726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998869" y="3303984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839 high-spending discount users show opportunity to balance promotions with margins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864037" y="5013246"/>
            <a:ext cx="4136231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833557" y="5013246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20" name="Text 17"/>
          <p:cNvSpPr/>
          <p:nvPr/>
        </p:nvSpPr>
        <p:spPr>
          <a:xfrm>
            <a:off x="1232773" y="529054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232773" y="5747266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Highlight top-rated items (Gloves, Sandals, Boots) in marketing campaigns</a:t>
            </a:r>
            <a:endParaRPr lang="en-US" sz="1900" dirty="0"/>
          </a:p>
        </p:txBody>
      </p:sp>
      <p:sp>
        <p:nvSpPr>
          <p:cNvPr id="22" name="Shape 19"/>
          <p:cNvSpPr/>
          <p:nvPr/>
        </p:nvSpPr>
        <p:spPr>
          <a:xfrm>
            <a:off x="5247084" y="5013246"/>
            <a:ext cx="4136231" cy="2196465"/>
          </a:xfrm>
          <a:prstGeom prst="roundRect">
            <a:avLst>
              <a:gd name="adj" fmla="val 666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216604" y="5013246"/>
            <a:ext cx="121920" cy="2196465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24" name="Text 21"/>
          <p:cNvSpPr/>
          <p:nvPr/>
        </p:nvSpPr>
        <p:spPr>
          <a:xfrm>
            <a:off x="5615821" y="529054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5615821" y="5747266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Focus on young adults and express shipping users for maximum revenue impact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766054"/>
            <a:ext cx="2050613" cy="464106"/>
          </a:xfrm>
          <a:prstGeom prst="roundRect">
            <a:avLst>
              <a:gd name="adj" fmla="val 17874"/>
            </a:avLst>
          </a:prstGeom>
          <a:solidFill>
            <a:srgbClr val="E6E6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899404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840111"/>
            <a:ext cx="1458278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32886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Foundation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686276" y="3316248"/>
            <a:ext cx="6505575" cy="3147298"/>
          </a:xfrm>
          <a:prstGeom prst="roundRect">
            <a:avLst>
              <a:gd name="adj" fmla="val 5648"/>
            </a:avLst>
          </a:prstGeom>
          <a:solidFill>
            <a:srgbClr val="CCCCCC"/>
          </a:solidFill>
          <a:ln/>
        </p:spPr>
      </p:sp>
      <p:sp>
        <p:nvSpPr>
          <p:cNvPr id="7" name="Text 4"/>
          <p:cNvSpPr/>
          <p:nvPr/>
        </p:nvSpPr>
        <p:spPr>
          <a:xfrm>
            <a:off x="933093" y="356306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33093" y="4118491"/>
            <a:ext cx="601194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3,900 customer transactions analyzed across multiple product categories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3717250"/>
            <a:ext cx="2920722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18</a:t>
            </a:r>
            <a:endParaRPr lang="en-US" sz="6400" dirty="0"/>
          </a:p>
        </p:txBody>
      </p:sp>
      <p:sp>
        <p:nvSpPr>
          <p:cNvPr id="10" name="Text 7"/>
          <p:cNvSpPr/>
          <p:nvPr/>
        </p:nvSpPr>
        <p:spPr>
          <a:xfrm>
            <a:off x="7849791" y="484036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Points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3929" y="5395793"/>
            <a:ext cx="29207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features tracked per transaction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853261" y="3717250"/>
            <a:ext cx="2920722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37</a:t>
            </a:r>
            <a:endParaRPr lang="en-US" sz="6400" dirty="0"/>
          </a:p>
        </p:txBody>
      </p:sp>
      <p:sp>
        <p:nvSpPr>
          <p:cNvPr id="13" name="Text 10"/>
          <p:cNvSpPr/>
          <p:nvPr/>
        </p:nvSpPr>
        <p:spPr>
          <a:xfrm>
            <a:off x="11079123" y="484036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Missing Values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853261" y="5395793"/>
            <a:ext cx="29207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Only in Review Rating column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922" y="739616"/>
            <a:ext cx="4266128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Preparation Journey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232922" y="1549122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2922" y="1888688"/>
            <a:ext cx="7650956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6232922" y="2040969"/>
            <a:ext cx="213300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Loading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2922" y="2418159"/>
            <a:ext cx="76509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Imported dataset using pandas for initial exploration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2922" y="3080385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2922" y="3419951"/>
            <a:ext cx="7650956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0" name="Text 7"/>
          <p:cNvSpPr/>
          <p:nvPr/>
        </p:nvSpPr>
        <p:spPr>
          <a:xfrm>
            <a:off x="6232922" y="3572232"/>
            <a:ext cx="213300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Missing Data Handling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32922" y="3949422"/>
            <a:ext cx="76509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Imputed Review Rating nulls using median by category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32922" y="4611648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2922" y="4951214"/>
            <a:ext cx="7650956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4" name="Text 11"/>
          <p:cNvSpPr/>
          <p:nvPr/>
        </p:nvSpPr>
        <p:spPr>
          <a:xfrm>
            <a:off x="6232922" y="5103495"/>
            <a:ext cx="213300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32922" y="5480685"/>
            <a:ext cx="76509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Created age groups and purchase frequency metrics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2922" y="6142911"/>
            <a:ext cx="213241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2922" y="6482477"/>
            <a:ext cx="7650956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8" name="Text 15"/>
          <p:cNvSpPr/>
          <p:nvPr/>
        </p:nvSpPr>
        <p:spPr>
          <a:xfrm>
            <a:off x="6232922" y="6634758"/>
            <a:ext cx="213300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 Integration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232922" y="7011948"/>
            <a:ext cx="76509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Loaded cleaned data into PostgreSQL for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9536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Revenue Insights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264575"/>
            <a:ext cx="4799528" cy="241030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72214" y="570535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262626"/>
          </a:solidFill>
          <a:ln/>
        </p:spPr>
      </p:sp>
      <p:sp>
        <p:nvSpPr>
          <p:cNvPr id="5" name="Text 2"/>
          <p:cNvSpPr/>
          <p:nvPr/>
        </p:nvSpPr>
        <p:spPr>
          <a:xfrm>
            <a:off x="2779990" y="5705356"/>
            <a:ext cx="407551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Male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3339941" y="570535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7D7D7D"/>
          </a:solidFill>
          <a:ln/>
        </p:spPr>
      </p:sp>
      <p:sp>
        <p:nvSpPr>
          <p:cNvPr id="7" name="Text 4"/>
          <p:cNvSpPr/>
          <p:nvPr/>
        </p:nvSpPr>
        <p:spPr>
          <a:xfrm>
            <a:off x="3647718" y="5705356"/>
            <a:ext cx="619363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Female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273403" y="323373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Gender Revenue Split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273403" y="3789164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Male customers generate 68% of total revenue, significantly outpacing female customers at 32%.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273403" y="4801433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insight suggests targeted marketing opportunities for both segments.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9165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Product Performance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902506"/>
            <a:ext cx="2375059" cy="2375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58617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Gloves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042898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Top-rated at 3.86 stars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2902506"/>
            <a:ext cx="2375059" cy="23750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558617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Sandals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267682" y="6042898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Second highest at 3.84 stars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2902506"/>
            <a:ext cx="2375059" cy="23750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558617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Boots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71328" y="6042898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Strong rating of 3.82 stars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7581" y="576382"/>
            <a:ext cx="4143137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Customer Segmentation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9307" y="1441847"/>
            <a:ext cx="6671667" cy="57110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8368" y="3186048"/>
            <a:ext cx="2058291" cy="257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New — 83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105939" y="2991654"/>
            <a:ext cx="2058291" cy="257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Returning — 701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905269" y="5667432"/>
            <a:ext cx="1943942" cy="257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Loyal — 3,116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597581" y="7348418"/>
            <a:ext cx="1143512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Loyal customers dominate at 80% of the customer base, indicating strong retention success.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3250" y="748189"/>
            <a:ext cx="3023116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Subscription Analysis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7312" y="2351127"/>
            <a:ext cx="1859161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27%</a:t>
            </a:r>
            <a:endParaRPr lang="en-US" sz="2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3358" y="1406485"/>
            <a:ext cx="2267307" cy="22673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81262" y="3804047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Subscribers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3143250" y="4085511"/>
            <a:ext cx="398752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1,053 customers with subscriptions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4207312" y="5447943"/>
            <a:ext cx="1859161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73%</a:t>
            </a:r>
            <a:endParaRPr lang="en-US" sz="2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58" y="4503301"/>
            <a:ext cx="2267307" cy="22673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81262" y="6900863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Non-Subscribers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3143250" y="7182326"/>
            <a:ext cx="3987522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2,847 customers without subscriptions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7010" y="1357193"/>
            <a:ext cx="1511498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Finding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507010" y="1638657"/>
            <a:ext cx="3987522" cy="39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Average spend nearly identical: $59.49 (subscribers) vs $59.87 (non-subscribers)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7010" y="2111931"/>
            <a:ext cx="3987522" cy="39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Massive opportunity: 958 repeat buyers (5+ purchases) haven't subscribed yet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337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Revenue by Age Group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08409"/>
            <a:ext cx="7500461" cy="4200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74336" y="247757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Balanced Distribution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974336" y="3032998"/>
            <a:ext cx="47995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Young adults lead slightly, but all age groups contribute nearly equally to revenue.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99228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Power BI Dashboard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3386614"/>
            <a:ext cx="2307431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648670"/>
            <a:ext cx="17833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3.9K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12493" y="4105394"/>
            <a:ext cx="17833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Total Customers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904684" y="3386614"/>
            <a:ext cx="2307431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66741" y="3648670"/>
            <a:ext cx="17833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$59.76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166741" y="4105394"/>
            <a:ext cx="17833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Avg Purchase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1458932" y="3386614"/>
            <a:ext cx="2307431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720989" y="3648670"/>
            <a:ext cx="17833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3.75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720989" y="4105394"/>
            <a:ext cx="17833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Avg Rating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50437" y="504015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Interactive dashboard visualizes customer behavior, revenue patterns, and sales distribution across categories and demographics.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2026-01-28T09:29:23Z</dcterms:created>
  <dcterms:modified xsi:type="dcterms:W3CDTF">2026-01-28T09:29:23Z</dcterms:modified>
</cp:coreProperties>
</file>